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60" r:id="rId4"/>
  </p:sldIdLst>
  <p:sldSz cx="18288000" cy="10287000"/>
  <p:notesSz cx="6858000" cy="9144000"/>
  <p:embeddedFontLst>
    <p:embeddedFont>
      <p:font typeface="Archivo Narrow" panose="020B0604020202020204" charset="0"/>
      <p:regular r:id="rId5"/>
    </p:embeddedFont>
    <p:embeddedFont>
      <p:font typeface="Open Sauce" panose="020B0604020202020204" charset="0"/>
      <p:regular r:id="rId6"/>
    </p:embeddedFont>
    <p:embeddedFont>
      <p:font typeface="Open Sauce Light" panose="020B0604020202020204"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1" d="100"/>
          <a:sy n="51" d="100"/>
        </p:scale>
        <p:origin x="1277" y="139"/>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3.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ableStyles" Target="tableStyles.xml"/><Relationship Id="rId5" Type="http://schemas.openxmlformats.org/officeDocument/2006/relationships/font" Target="fonts/font1.fntdata"/><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2B30"/>
        </a:solidFill>
        <a:effectLst/>
      </p:bgPr>
    </p:bg>
    <p:spTree>
      <p:nvGrpSpPr>
        <p:cNvPr id="1" name=""/>
        <p:cNvGrpSpPr/>
        <p:nvPr/>
      </p:nvGrpSpPr>
      <p:grpSpPr>
        <a:xfrm>
          <a:off x="0" y="0"/>
          <a:ext cx="0" cy="0"/>
          <a:chOff x="0" y="0"/>
          <a:chExt cx="0" cy="0"/>
        </a:xfrm>
      </p:grpSpPr>
      <p:sp>
        <p:nvSpPr>
          <p:cNvPr id="3" name="TextBox 3"/>
          <p:cNvSpPr txBox="1"/>
          <p:nvPr/>
        </p:nvSpPr>
        <p:spPr>
          <a:xfrm>
            <a:off x="2079696" y="3397574"/>
            <a:ext cx="11650576" cy="2920542"/>
          </a:xfrm>
          <a:prstGeom prst="rect">
            <a:avLst/>
          </a:prstGeom>
        </p:spPr>
        <p:txBody>
          <a:bodyPr lIns="0" tIns="0" rIns="0" bIns="0" rtlCol="0" anchor="t">
            <a:spAutoFit/>
          </a:bodyPr>
          <a:lstStyle/>
          <a:p>
            <a:pPr algn="l">
              <a:lnSpc>
                <a:spcPts val="11445"/>
              </a:lnSpc>
            </a:pPr>
            <a:r>
              <a:rPr lang="en-US" sz="10900" dirty="0" err="1">
                <a:solidFill>
                  <a:srgbClr val="FF7C64"/>
                </a:solidFill>
                <a:latin typeface="Archivo Narrow"/>
                <a:ea typeface="Archivo Narrow"/>
                <a:cs typeface="Archivo Narrow"/>
                <a:sym typeface="Archivo Narrow"/>
              </a:rPr>
              <a:t>veille</a:t>
            </a:r>
            <a:r>
              <a:rPr lang="en-US" sz="10900" dirty="0">
                <a:solidFill>
                  <a:srgbClr val="FF7C64"/>
                </a:solidFill>
                <a:latin typeface="Archivo Narrow"/>
                <a:ea typeface="Archivo Narrow"/>
                <a:cs typeface="Archivo Narrow"/>
                <a:sym typeface="Archivo Narrow"/>
              </a:rPr>
              <a:t> :</a:t>
            </a:r>
          </a:p>
          <a:p>
            <a:pPr>
              <a:lnSpc>
                <a:spcPts val="11235"/>
              </a:lnSpc>
            </a:pPr>
            <a:r>
              <a:rPr lang="en-US" sz="10700" dirty="0">
                <a:solidFill>
                  <a:srgbClr val="FF7C64"/>
                </a:solidFill>
                <a:latin typeface="Archivo Narrow"/>
                <a:ea typeface="Archivo Narrow"/>
                <a:cs typeface="Archivo Narrow"/>
                <a:sym typeface="Archivo Narrow"/>
              </a:rPr>
              <a:t>Injection SQL</a:t>
            </a:r>
          </a:p>
        </p:txBody>
      </p:sp>
      <p:sp>
        <p:nvSpPr>
          <p:cNvPr id="5" name="Freeform 5"/>
          <p:cNvSpPr/>
          <p:nvPr/>
        </p:nvSpPr>
        <p:spPr>
          <a:xfrm>
            <a:off x="-3631752" y="7479061"/>
            <a:ext cx="6558303" cy="6522531"/>
          </a:xfrm>
          <a:custGeom>
            <a:avLst/>
            <a:gdLst/>
            <a:ahLst/>
            <a:cxnLst/>
            <a:rect l="l" t="t" r="r" b="b"/>
            <a:pathLst>
              <a:path w="6558303" h="6522531">
                <a:moveTo>
                  <a:pt x="0" y="0"/>
                </a:moveTo>
                <a:lnTo>
                  <a:pt x="6558303" y="0"/>
                </a:lnTo>
                <a:lnTo>
                  <a:pt x="6558303" y="6522530"/>
                </a:lnTo>
                <a:lnTo>
                  <a:pt x="0" y="65225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6" name="Freeform 6"/>
          <p:cNvSpPr/>
          <p:nvPr/>
        </p:nvSpPr>
        <p:spPr>
          <a:xfrm>
            <a:off x="14769793" y="-614405"/>
            <a:ext cx="6558303" cy="6522531"/>
          </a:xfrm>
          <a:custGeom>
            <a:avLst/>
            <a:gdLst/>
            <a:ahLst/>
            <a:cxnLst/>
            <a:rect l="l" t="t" r="r" b="b"/>
            <a:pathLst>
              <a:path w="6558303" h="6522531">
                <a:moveTo>
                  <a:pt x="0" y="0"/>
                </a:moveTo>
                <a:lnTo>
                  <a:pt x="6558303" y="0"/>
                </a:lnTo>
                <a:lnTo>
                  <a:pt x="6558303" y="6522531"/>
                </a:lnTo>
                <a:lnTo>
                  <a:pt x="0" y="65225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7" name="Freeform 7"/>
          <p:cNvSpPr/>
          <p:nvPr/>
        </p:nvSpPr>
        <p:spPr>
          <a:xfrm>
            <a:off x="10452215" y="-4852545"/>
            <a:ext cx="6558303" cy="6522531"/>
          </a:xfrm>
          <a:custGeom>
            <a:avLst/>
            <a:gdLst/>
            <a:ahLst/>
            <a:cxnLst/>
            <a:rect l="l" t="t" r="r" b="b"/>
            <a:pathLst>
              <a:path w="6558303" h="6522531">
                <a:moveTo>
                  <a:pt x="0" y="0"/>
                </a:moveTo>
                <a:lnTo>
                  <a:pt x="6558304" y="0"/>
                </a:lnTo>
                <a:lnTo>
                  <a:pt x="6558304" y="6522531"/>
                </a:lnTo>
                <a:lnTo>
                  <a:pt x="0" y="6522531"/>
                </a:lnTo>
                <a:lnTo>
                  <a:pt x="0" y="0"/>
                </a:lnTo>
                <a:close/>
              </a:path>
            </a:pathLst>
          </a:custGeom>
          <a:blipFill>
            <a:blip r:embed="rId2">
              <a:alphaModFix amt="62000"/>
              <a:extLst>
                <a:ext uri="{96DAC541-7B7A-43D3-8B79-37D633B846F1}">
                  <asvg:svgBlip xmlns:asvg="http://schemas.microsoft.com/office/drawing/2016/SVG/main" r:embed="rId3"/>
                </a:ext>
              </a:extLst>
            </a:blip>
            <a:stretch>
              <a:fillRect/>
            </a:stretch>
          </a:blipFill>
        </p:spPr>
        <p:txBody>
          <a:bodyPr/>
          <a:lstStyle/>
          <a:p>
            <a:endParaRPr lang="fr-F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2B30"/>
        </a:solidFill>
        <a:effectLst/>
      </p:bgPr>
    </p:bg>
    <p:spTree>
      <p:nvGrpSpPr>
        <p:cNvPr id="1" name=""/>
        <p:cNvGrpSpPr/>
        <p:nvPr/>
      </p:nvGrpSpPr>
      <p:grpSpPr>
        <a:xfrm>
          <a:off x="0" y="0"/>
          <a:ext cx="0" cy="0"/>
          <a:chOff x="0" y="0"/>
          <a:chExt cx="0" cy="0"/>
        </a:xfrm>
      </p:grpSpPr>
      <p:grpSp>
        <p:nvGrpSpPr>
          <p:cNvPr id="2" name="Group 2"/>
          <p:cNvGrpSpPr/>
          <p:nvPr/>
        </p:nvGrpSpPr>
        <p:grpSpPr>
          <a:xfrm>
            <a:off x="6094051" y="876300"/>
            <a:ext cx="11738697" cy="2502447"/>
            <a:chOff x="0" y="-9525"/>
            <a:chExt cx="15651596" cy="3336596"/>
          </a:xfrm>
        </p:grpSpPr>
        <p:sp>
          <p:nvSpPr>
            <p:cNvPr id="3" name="TextBox 3"/>
            <p:cNvSpPr txBox="1"/>
            <p:nvPr/>
          </p:nvSpPr>
          <p:spPr>
            <a:xfrm>
              <a:off x="0" y="-9525"/>
              <a:ext cx="15651596" cy="1990725"/>
            </a:xfrm>
            <a:prstGeom prst="rect">
              <a:avLst/>
            </a:prstGeom>
          </p:spPr>
          <p:txBody>
            <a:bodyPr lIns="0" tIns="0" rIns="0" bIns="0" rtlCol="0" anchor="t">
              <a:spAutoFit/>
            </a:bodyPr>
            <a:lstStyle/>
            <a:p>
              <a:pPr algn="l">
                <a:lnSpc>
                  <a:spcPts val="11759"/>
                </a:lnSpc>
              </a:pPr>
              <a:r>
                <a:rPr lang="fr-FR" sz="9799" dirty="0">
                  <a:solidFill>
                    <a:srgbClr val="FF7C64"/>
                  </a:solidFill>
                  <a:latin typeface="Archivo Narrow"/>
                  <a:ea typeface="Archivo Narrow"/>
                  <a:cs typeface="Archivo Narrow"/>
                  <a:sym typeface="Archivo Narrow"/>
                </a:rPr>
                <a:t>outil utilisé pour la veille</a:t>
              </a:r>
              <a:endParaRPr lang="en-US" sz="9799" dirty="0">
                <a:solidFill>
                  <a:srgbClr val="FF7C64"/>
                </a:solidFill>
                <a:latin typeface="Archivo Narrow"/>
                <a:ea typeface="Archivo Narrow"/>
                <a:cs typeface="Archivo Narrow"/>
                <a:sym typeface="Archivo Narrow"/>
              </a:endParaRPr>
            </a:p>
          </p:txBody>
        </p:sp>
        <p:sp>
          <p:nvSpPr>
            <p:cNvPr id="4" name="TextBox 4"/>
            <p:cNvSpPr txBox="1"/>
            <p:nvPr/>
          </p:nvSpPr>
          <p:spPr>
            <a:xfrm>
              <a:off x="0" y="2741440"/>
              <a:ext cx="15651596" cy="585631"/>
            </a:xfrm>
            <a:prstGeom prst="rect">
              <a:avLst/>
            </a:prstGeom>
          </p:spPr>
          <p:txBody>
            <a:bodyPr lIns="0" tIns="0" rIns="0" bIns="0" rtlCol="0" anchor="t">
              <a:spAutoFit/>
            </a:bodyPr>
            <a:lstStyle/>
            <a:p>
              <a:pPr algn="l">
                <a:lnSpc>
                  <a:spcPts val="3750"/>
                </a:lnSpc>
              </a:pPr>
              <a:endParaRPr lang="en-US" sz="2500">
                <a:solidFill>
                  <a:srgbClr val="FFFFFF"/>
                </a:solidFill>
                <a:latin typeface="Open Sauce Light"/>
                <a:ea typeface="Open Sauce Light"/>
                <a:cs typeface="Open Sauce Light"/>
                <a:sym typeface="Open Sauce Light"/>
              </a:endParaRPr>
            </a:p>
          </p:txBody>
        </p:sp>
      </p:grpSp>
      <p:sp>
        <p:nvSpPr>
          <p:cNvPr id="5" name="Freeform 5"/>
          <p:cNvSpPr/>
          <p:nvPr/>
        </p:nvSpPr>
        <p:spPr>
          <a:xfrm>
            <a:off x="-2743200" y="2743202"/>
            <a:ext cx="6822551" cy="4800595"/>
          </a:xfrm>
          <a:custGeom>
            <a:avLst/>
            <a:gdLst/>
            <a:ahLst/>
            <a:cxnLst/>
            <a:rect l="l" t="t" r="r" b="b"/>
            <a:pathLst>
              <a:path w="6822551" h="4800595">
                <a:moveTo>
                  <a:pt x="0" y="0"/>
                </a:moveTo>
                <a:lnTo>
                  <a:pt x="6822552" y="0"/>
                </a:lnTo>
                <a:lnTo>
                  <a:pt x="6822552" y="4800596"/>
                </a:lnTo>
                <a:lnTo>
                  <a:pt x="0" y="4800596"/>
                </a:lnTo>
                <a:lnTo>
                  <a:pt x="0" y="0"/>
                </a:lnTo>
                <a:close/>
              </a:path>
            </a:pathLst>
          </a:custGeom>
          <a:blipFill>
            <a:blip r:embed="rId2">
              <a:alphaModFix amt="56000"/>
              <a:extLst>
                <a:ext uri="{96DAC541-7B7A-43D3-8B79-37D633B846F1}">
                  <asvg:svgBlip xmlns:asvg="http://schemas.microsoft.com/office/drawing/2016/SVG/main" r:embed="rId3"/>
                </a:ext>
              </a:extLst>
            </a:blip>
            <a:stretch>
              <a:fillRect/>
            </a:stretch>
          </a:blipFill>
        </p:spPr>
        <p:txBody>
          <a:bodyPr/>
          <a:lstStyle/>
          <a:p>
            <a:endParaRPr lang="fr-FR"/>
          </a:p>
        </p:txBody>
      </p:sp>
      <p:pic>
        <p:nvPicPr>
          <p:cNvPr id="1044" name="Picture 20" descr="Feedly : un outil efficace pour mettre en place sa veille">
            <a:extLst>
              <a:ext uri="{FF2B5EF4-FFF2-40B4-BE49-F238E27FC236}">
                <a16:creationId xmlns:a16="http://schemas.microsoft.com/office/drawing/2014/main" id="{C7219276-1D52-CC0B-A055-68CD58DAF5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2714934"/>
            <a:ext cx="5901814" cy="3319770"/>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B5AF6161-CFCF-7B6D-B77E-E028275E0B59}"/>
              </a:ext>
            </a:extLst>
          </p:cNvPr>
          <p:cNvPicPr>
            <a:picLocks noChangeAspect="1"/>
          </p:cNvPicPr>
          <p:nvPr/>
        </p:nvPicPr>
        <p:blipFill>
          <a:blip r:embed="rId5"/>
          <a:stretch>
            <a:fillRect/>
          </a:stretch>
        </p:blipFill>
        <p:spPr>
          <a:xfrm>
            <a:off x="11995865" y="2714934"/>
            <a:ext cx="4979654" cy="3319770"/>
          </a:xfrm>
          <a:prstGeom prst="rect">
            <a:avLst/>
          </a:prstGeom>
        </p:spPr>
      </p:pic>
      <p:sp>
        <p:nvSpPr>
          <p:cNvPr id="16" name="TextBox 4">
            <a:extLst>
              <a:ext uri="{FF2B5EF4-FFF2-40B4-BE49-F238E27FC236}">
                <a16:creationId xmlns:a16="http://schemas.microsoft.com/office/drawing/2014/main" id="{0023D3C6-8DAB-9C68-740C-4814F0A1D90E}"/>
              </a:ext>
            </a:extLst>
          </p:cNvPr>
          <p:cNvSpPr txBox="1"/>
          <p:nvPr/>
        </p:nvSpPr>
        <p:spPr>
          <a:xfrm>
            <a:off x="4343400" y="6380294"/>
            <a:ext cx="6822551" cy="3103414"/>
          </a:xfrm>
          <a:prstGeom prst="rect">
            <a:avLst/>
          </a:prstGeom>
        </p:spPr>
        <p:txBody>
          <a:bodyPr wrap="square" lIns="0" tIns="0" rIns="0" bIns="0" rtlCol="0" anchor="t">
            <a:spAutoFit/>
          </a:bodyPr>
          <a:lstStyle/>
          <a:p>
            <a:pPr marL="342900" indent="-342900" algn="l">
              <a:lnSpc>
                <a:spcPts val="3500"/>
              </a:lnSpc>
              <a:buFontTx/>
              <a:buChar char="-"/>
            </a:pPr>
            <a:r>
              <a:rPr lang="fr-FR" sz="2500">
                <a:solidFill>
                  <a:srgbClr val="FFFFFF"/>
                </a:solidFill>
                <a:latin typeface="Open Sauce"/>
                <a:ea typeface="Open Sauce"/>
                <a:cs typeface="Open Sauce"/>
                <a:sym typeface="Open Sauce"/>
              </a:rPr>
              <a:t>Interface simple et complète</a:t>
            </a:r>
          </a:p>
          <a:p>
            <a:pPr marL="342900" indent="-342900" algn="l">
              <a:lnSpc>
                <a:spcPts val="3500"/>
              </a:lnSpc>
              <a:buFontTx/>
              <a:buChar char="-"/>
            </a:pPr>
            <a:r>
              <a:rPr lang="fr-FR" sz="2500">
                <a:solidFill>
                  <a:srgbClr val="FFFFFF"/>
                </a:solidFill>
                <a:latin typeface="Open Sauce"/>
                <a:ea typeface="Open Sauce"/>
                <a:cs typeface="Open Sauce"/>
                <a:sym typeface="Open Sauce"/>
              </a:rPr>
              <a:t>Flux RSS</a:t>
            </a:r>
          </a:p>
          <a:p>
            <a:pPr marL="342900" indent="-342900" algn="l">
              <a:lnSpc>
                <a:spcPts val="3500"/>
              </a:lnSpc>
              <a:buFontTx/>
              <a:buChar char="-"/>
            </a:pPr>
            <a:r>
              <a:rPr lang="fr-FR" sz="2500">
                <a:solidFill>
                  <a:srgbClr val="FFFFFF"/>
                </a:solidFill>
                <a:latin typeface="Open Sauce"/>
                <a:ea typeface="Open Sauce"/>
                <a:cs typeface="Open Sauce"/>
                <a:sym typeface="Open Sauce"/>
              </a:rPr>
              <a:t>Suivi de sources (réseaux, site web, application)</a:t>
            </a:r>
          </a:p>
          <a:p>
            <a:pPr marL="342900" indent="-342900" algn="l">
              <a:lnSpc>
                <a:spcPts val="3500"/>
              </a:lnSpc>
              <a:buFontTx/>
              <a:buChar char="-"/>
            </a:pPr>
            <a:r>
              <a:rPr lang="fr-FR" sz="2500">
                <a:solidFill>
                  <a:srgbClr val="FFFFFF"/>
                </a:solidFill>
                <a:latin typeface="Open Sauce"/>
                <a:ea typeface="Open Sauce"/>
                <a:cs typeface="Open Sauce"/>
                <a:sym typeface="Open Sauce"/>
              </a:rPr>
              <a:t>Aide de l'IA pour la pertinence des sources</a:t>
            </a:r>
          </a:p>
          <a:p>
            <a:pPr marL="342900" indent="-342900" algn="l">
              <a:lnSpc>
                <a:spcPts val="3500"/>
              </a:lnSpc>
              <a:buFontTx/>
              <a:buChar char="-"/>
            </a:pPr>
            <a:r>
              <a:rPr lang="fr-FR" sz="2500">
                <a:solidFill>
                  <a:srgbClr val="FFFFFF"/>
                </a:solidFill>
                <a:latin typeface="Open Sauce"/>
                <a:ea typeface="Open Sauce"/>
                <a:cs typeface="Open Sauce"/>
                <a:sym typeface="Open Sauce"/>
              </a:rPr>
              <a:t>Notification par email </a:t>
            </a:r>
          </a:p>
        </p:txBody>
      </p:sp>
      <p:sp>
        <p:nvSpPr>
          <p:cNvPr id="24" name="TextBox 4">
            <a:extLst>
              <a:ext uri="{FF2B5EF4-FFF2-40B4-BE49-F238E27FC236}">
                <a16:creationId xmlns:a16="http://schemas.microsoft.com/office/drawing/2014/main" id="{81962E63-9241-9CB9-7F81-2EF72065D924}"/>
              </a:ext>
            </a:extLst>
          </p:cNvPr>
          <p:cNvSpPr txBox="1"/>
          <p:nvPr/>
        </p:nvSpPr>
        <p:spPr>
          <a:xfrm>
            <a:off x="11995865" y="6384364"/>
            <a:ext cx="5901814" cy="3103414"/>
          </a:xfrm>
          <a:prstGeom prst="rect">
            <a:avLst/>
          </a:prstGeom>
        </p:spPr>
        <p:txBody>
          <a:bodyPr wrap="square" lIns="0" tIns="0" rIns="0" bIns="0" rtlCol="0" anchor="t">
            <a:spAutoFit/>
          </a:bodyPr>
          <a:lstStyle/>
          <a:p>
            <a:pPr marL="342900" indent="-342900" algn="l">
              <a:lnSpc>
                <a:spcPts val="3500"/>
              </a:lnSpc>
              <a:buFont typeface="Calibri"/>
              <a:buChar char="-"/>
            </a:pPr>
            <a:r>
              <a:rPr lang="fr-FR" sz="2500">
                <a:solidFill>
                  <a:srgbClr val="FFFFFF"/>
                </a:solidFill>
                <a:latin typeface="Open Sauce"/>
                <a:ea typeface="Open Sauce"/>
                <a:cs typeface="Open Sauce"/>
                <a:sym typeface="Open Sauce"/>
              </a:rPr>
              <a:t>Recherche par mot-clé</a:t>
            </a:r>
            <a:endParaRPr lang="fr-FR"/>
          </a:p>
          <a:p>
            <a:pPr marL="342900" indent="-342900">
              <a:lnSpc>
                <a:spcPts val="3500"/>
              </a:lnSpc>
              <a:buFont typeface="Calibri"/>
              <a:buChar char="-"/>
            </a:pPr>
            <a:r>
              <a:rPr lang="fr-FR" sz="2500">
                <a:solidFill>
                  <a:srgbClr val="FFFFFF"/>
                </a:solidFill>
                <a:latin typeface="Open Sauce"/>
                <a:ea typeface="Open Sauce"/>
                <a:cs typeface="Open Sauce"/>
              </a:rPr>
              <a:t>Flux RSS</a:t>
            </a:r>
            <a:endParaRPr lang="en-US" sz="2500">
              <a:solidFill>
                <a:srgbClr val="000000"/>
              </a:solidFill>
              <a:latin typeface="Open Sauce"/>
              <a:ea typeface="Open Sauce"/>
              <a:cs typeface="Open Sauce"/>
            </a:endParaRPr>
          </a:p>
          <a:p>
            <a:pPr marL="342900" indent="-342900" algn="l">
              <a:lnSpc>
                <a:spcPts val="3500"/>
              </a:lnSpc>
              <a:buFont typeface="Calibri"/>
              <a:buChar char="-"/>
            </a:pPr>
            <a:r>
              <a:rPr lang="fr-FR" sz="2500">
                <a:solidFill>
                  <a:srgbClr val="FFFFFF"/>
                </a:solidFill>
                <a:latin typeface="Open Sauce"/>
                <a:ea typeface="Open Sauce"/>
                <a:cs typeface="Open Sauce"/>
                <a:sym typeface="Open Sauce"/>
              </a:rPr>
              <a:t>Recherche avancée dans tous les articles</a:t>
            </a:r>
            <a:endParaRPr lang="fr-FR" sz="2500">
              <a:solidFill>
                <a:srgbClr val="FFFFFF"/>
              </a:solidFill>
              <a:latin typeface="Open Sauce"/>
              <a:ea typeface="Open Sauce"/>
              <a:cs typeface="Open Sauce"/>
            </a:endParaRPr>
          </a:p>
          <a:p>
            <a:pPr marL="342900" indent="-342900" algn="l">
              <a:lnSpc>
                <a:spcPts val="3500"/>
              </a:lnSpc>
              <a:buFont typeface="Calibri"/>
              <a:buChar char="-"/>
            </a:pPr>
            <a:r>
              <a:rPr lang="fr-FR" sz="2500">
                <a:solidFill>
                  <a:srgbClr val="FFFFFF"/>
                </a:solidFill>
                <a:latin typeface="Open Sauce"/>
                <a:ea typeface="Open Sauce"/>
                <a:cs typeface="Open Sauce"/>
                <a:sym typeface="Open Sauce"/>
              </a:rPr>
              <a:t>Dossiers personnalisables</a:t>
            </a:r>
            <a:endParaRPr lang="fr-FR" sz="2500">
              <a:solidFill>
                <a:srgbClr val="FFFFFF"/>
              </a:solidFill>
              <a:latin typeface="Open Sauce"/>
              <a:ea typeface="Open Sauce"/>
              <a:cs typeface="Open Sauce"/>
            </a:endParaRPr>
          </a:p>
          <a:p>
            <a:pPr marL="342900" indent="-342900" algn="l">
              <a:lnSpc>
                <a:spcPts val="3500"/>
              </a:lnSpc>
              <a:buFont typeface="Calibri"/>
              <a:buChar char="-"/>
            </a:pPr>
            <a:endParaRPr lang="fr-FR" sz="2500">
              <a:solidFill>
                <a:srgbClr val="FFFFFF"/>
              </a:solidFill>
              <a:latin typeface="Open Sauce"/>
              <a:ea typeface="Open Sauce"/>
              <a:cs typeface="Open Sauce"/>
            </a:endParaRPr>
          </a:p>
          <a:p>
            <a:pPr marL="342900" indent="-342900" algn="l">
              <a:lnSpc>
                <a:spcPts val="3500"/>
              </a:lnSpc>
              <a:buFont typeface="Calibri"/>
              <a:buChar char="-"/>
            </a:pPr>
            <a:endParaRPr lang="fr-FR" sz="2500">
              <a:solidFill>
                <a:srgbClr val="FFFFFF"/>
              </a:solidFill>
              <a:latin typeface="Open Sauce"/>
              <a:ea typeface="Open Sauce"/>
              <a:cs typeface="Open Sauc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B30"/>
        </a:solidFill>
        <a:effectLst/>
      </p:bgPr>
    </p:bg>
    <p:spTree>
      <p:nvGrpSpPr>
        <p:cNvPr id="1" name="">
          <a:extLst>
            <a:ext uri="{FF2B5EF4-FFF2-40B4-BE49-F238E27FC236}">
              <a16:creationId xmlns:a16="http://schemas.microsoft.com/office/drawing/2014/main" id="{705AC817-53D8-2D90-B164-5DA196264765}"/>
            </a:ext>
          </a:extLst>
        </p:cNvPr>
        <p:cNvGrpSpPr/>
        <p:nvPr/>
      </p:nvGrpSpPr>
      <p:grpSpPr>
        <a:xfrm>
          <a:off x="0" y="0"/>
          <a:ext cx="0" cy="0"/>
          <a:chOff x="0" y="0"/>
          <a:chExt cx="0" cy="0"/>
        </a:xfrm>
      </p:grpSpPr>
      <p:sp>
        <p:nvSpPr>
          <p:cNvPr id="5" name="Freeform 5">
            <a:extLst>
              <a:ext uri="{FF2B5EF4-FFF2-40B4-BE49-F238E27FC236}">
                <a16:creationId xmlns:a16="http://schemas.microsoft.com/office/drawing/2014/main" id="{2D0691F5-39AC-7CD0-D663-728B07E0A8AD}"/>
              </a:ext>
            </a:extLst>
          </p:cNvPr>
          <p:cNvSpPr/>
          <p:nvPr/>
        </p:nvSpPr>
        <p:spPr>
          <a:xfrm>
            <a:off x="13419797" y="-139798"/>
            <a:ext cx="6402031" cy="6367110"/>
          </a:xfrm>
          <a:custGeom>
            <a:avLst/>
            <a:gdLst/>
            <a:ahLst/>
            <a:cxnLst/>
            <a:rect l="l" t="t" r="r" b="b"/>
            <a:pathLst>
              <a:path w="6402031" h="6367110">
                <a:moveTo>
                  <a:pt x="0" y="0"/>
                </a:moveTo>
                <a:lnTo>
                  <a:pt x="6402031" y="0"/>
                </a:lnTo>
                <a:lnTo>
                  <a:pt x="6402031" y="6367111"/>
                </a:lnTo>
                <a:lnTo>
                  <a:pt x="0" y="6367111"/>
                </a:lnTo>
                <a:lnTo>
                  <a:pt x="0" y="0"/>
                </a:lnTo>
                <a:close/>
              </a:path>
            </a:pathLst>
          </a:custGeom>
          <a:blipFill>
            <a:blip r:embed="rId2">
              <a:alphaModFix amt="26000"/>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9" name="Group 2">
            <a:extLst>
              <a:ext uri="{FF2B5EF4-FFF2-40B4-BE49-F238E27FC236}">
                <a16:creationId xmlns:a16="http://schemas.microsoft.com/office/drawing/2014/main" id="{6418D694-6BE7-7210-1F8B-250C53420821}"/>
              </a:ext>
            </a:extLst>
          </p:cNvPr>
          <p:cNvGrpSpPr/>
          <p:nvPr/>
        </p:nvGrpSpPr>
        <p:grpSpPr>
          <a:xfrm>
            <a:off x="3274650" y="-134592"/>
            <a:ext cx="11881597" cy="2769989"/>
            <a:chOff x="-190533" y="1752876"/>
            <a:chExt cx="15842129" cy="3693319"/>
          </a:xfrm>
        </p:grpSpPr>
        <p:sp>
          <p:nvSpPr>
            <p:cNvPr id="10" name="TextBox 3">
              <a:extLst>
                <a:ext uri="{FF2B5EF4-FFF2-40B4-BE49-F238E27FC236}">
                  <a16:creationId xmlns:a16="http://schemas.microsoft.com/office/drawing/2014/main" id="{09953167-EEA2-EE99-5C83-B1A461B7C771}"/>
                </a:ext>
              </a:extLst>
            </p:cNvPr>
            <p:cNvSpPr txBox="1"/>
            <p:nvPr/>
          </p:nvSpPr>
          <p:spPr>
            <a:xfrm>
              <a:off x="-190533" y="1752876"/>
              <a:ext cx="15651596" cy="3693319"/>
            </a:xfrm>
            <a:prstGeom prst="rect">
              <a:avLst/>
            </a:prstGeom>
          </p:spPr>
          <p:txBody>
            <a:bodyPr lIns="0" tIns="0" rIns="0" bIns="0" rtlCol="0" anchor="t">
              <a:spAutoFit/>
            </a:bodyPr>
            <a:lstStyle/>
            <a:p>
              <a:pPr algn="ctr"/>
              <a:r>
                <a:rPr lang="fr-FR" sz="5400" dirty="0">
                  <a:solidFill>
                    <a:srgbClr val="FF7C64"/>
                  </a:solidFill>
                  <a:ea typeface="+mn-lt"/>
                  <a:cs typeface="+mn-lt"/>
                  <a:sym typeface="Archivo Narrow"/>
                </a:rPr>
                <a:t>les attaques SQL générées par IA :</a:t>
              </a:r>
            </a:p>
            <a:p>
              <a:pPr algn="ctr"/>
              <a:r>
                <a:rPr lang="fr-FR" sz="5400" dirty="0">
                  <a:solidFill>
                    <a:srgbClr val="FF7C64"/>
                  </a:solidFill>
                  <a:ea typeface="+mn-lt"/>
                  <a:cs typeface="+mn-lt"/>
                  <a:sym typeface="Archivo Narrow"/>
                </a:rPr>
                <a:t>Un agent IA a piraté le </a:t>
              </a:r>
              <a:r>
                <a:rPr lang="fr-FR" sz="5400" dirty="0" err="1">
                  <a:solidFill>
                    <a:srgbClr val="FF7C64"/>
                  </a:solidFill>
                  <a:ea typeface="+mn-lt"/>
                  <a:cs typeface="+mn-lt"/>
                  <a:sym typeface="Archivo Narrow"/>
                </a:rPr>
                <a:t>chatbot</a:t>
              </a:r>
              <a:r>
                <a:rPr lang="fr-FR" sz="5400" dirty="0">
                  <a:solidFill>
                    <a:srgbClr val="FF7C64"/>
                  </a:solidFill>
                  <a:ea typeface="+mn-lt"/>
                  <a:cs typeface="+mn-lt"/>
                  <a:sym typeface="Archivo Narrow"/>
                </a:rPr>
                <a:t> de McKinsey</a:t>
              </a:r>
            </a:p>
            <a:p>
              <a:pPr algn="ctr"/>
              <a:endParaRPr lang="fr-FR" dirty="0"/>
            </a:p>
          </p:txBody>
        </p:sp>
        <p:sp>
          <p:nvSpPr>
            <p:cNvPr id="11" name="TextBox 4">
              <a:extLst>
                <a:ext uri="{FF2B5EF4-FFF2-40B4-BE49-F238E27FC236}">
                  <a16:creationId xmlns:a16="http://schemas.microsoft.com/office/drawing/2014/main" id="{C2A12A87-53B1-ADD6-374D-74CB18B18E2F}"/>
                </a:ext>
              </a:extLst>
            </p:cNvPr>
            <p:cNvSpPr txBox="1"/>
            <p:nvPr/>
          </p:nvSpPr>
          <p:spPr>
            <a:xfrm>
              <a:off x="0" y="2741440"/>
              <a:ext cx="15651596" cy="585631"/>
            </a:xfrm>
            <a:prstGeom prst="rect">
              <a:avLst/>
            </a:prstGeom>
          </p:spPr>
          <p:txBody>
            <a:bodyPr lIns="0" tIns="0" rIns="0" bIns="0" rtlCol="0" anchor="t">
              <a:spAutoFit/>
            </a:bodyPr>
            <a:lstStyle/>
            <a:p>
              <a:pPr algn="ctr">
                <a:lnSpc>
                  <a:spcPts val="3750"/>
                </a:lnSpc>
              </a:pPr>
              <a:endParaRPr lang="en-US" sz="2500">
                <a:solidFill>
                  <a:srgbClr val="FFFFFF"/>
                </a:solidFill>
                <a:latin typeface="Open Sauce Light"/>
                <a:ea typeface="Open Sauce Light"/>
                <a:cs typeface="Open Sauce Light"/>
                <a:sym typeface="Open Sauce Light"/>
              </a:endParaRPr>
            </a:p>
          </p:txBody>
        </p:sp>
      </p:grpSp>
      <p:sp>
        <p:nvSpPr>
          <p:cNvPr id="12" name="TextBox 4">
            <a:extLst>
              <a:ext uri="{FF2B5EF4-FFF2-40B4-BE49-F238E27FC236}">
                <a16:creationId xmlns:a16="http://schemas.microsoft.com/office/drawing/2014/main" id="{4A31D2D9-35AA-04A7-FA49-877AA9FB07EC}"/>
              </a:ext>
            </a:extLst>
          </p:cNvPr>
          <p:cNvSpPr txBox="1"/>
          <p:nvPr/>
        </p:nvSpPr>
        <p:spPr>
          <a:xfrm>
            <a:off x="4050939" y="2239383"/>
            <a:ext cx="10186121" cy="415627"/>
          </a:xfrm>
          <a:prstGeom prst="rect">
            <a:avLst/>
          </a:prstGeom>
        </p:spPr>
        <p:txBody>
          <a:bodyPr wrap="square" lIns="0" tIns="0" rIns="0" bIns="0" rtlCol="0" anchor="t">
            <a:spAutoFit/>
          </a:bodyPr>
          <a:lstStyle/>
          <a:p>
            <a:pPr algn="ctr">
              <a:lnSpc>
                <a:spcPts val="3499"/>
              </a:lnSpc>
            </a:pPr>
            <a:r>
              <a:rPr lang="fr-FR" sz="2400" dirty="0">
                <a:solidFill>
                  <a:srgbClr val="FFFFFF"/>
                </a:solidFill>
                <a:ea typeface="+mn-lt"/>
                <a:cs typeface="+mn-lt"/>
                <a:sym typeface="Open Sauce Light"/>
              </a:rPr>
              <a:t>https://korben.info </a:t>
            </a:r>
            <a:r>
              <a:rPr lang="fr-FR" sz="2400" dirty="0">
                <a:solidFill>
                  <a:srgbClr val="FFFFFF"/>
                </a:solidFill>
                <a:latin typeface="Open Sauce Light"/>
                <a:ea typeface="+mn-lt"/>
                <a:cs typeface="+mn-lt"/>
                <a:sym typeface="Open Sauce Light"/>
              </a:rPr>
              <a:t>-</a:t>
            </a:r>
            <a:r>
              <a:rPr lang="fr-FR" sz="2400" dirty="0">
                <a:solidFill>
                  <a:srgbClr val="FFFFFF"/>
                </a:solidFill>
                <a:latin typeface="Open Sauce Light"/>
                <a:ea typeface="Open Sauce Light"/>
                <a:cs typeface="Open Sauce Light"/>
                <a:sym typeface="Open Sauce Light"/>
              </a:rPr>
              <a:t> Source collectée par </a:t>
            </a:r>
            <a:r>
              <a:rPr lang="fr-FR" sz="2400" dirty="0" err="1">
                <a:solidFill>
                  <a:srgbClr val="FFFFFF"/>
                </a:solidFill>
                <a:latin typeface="Open Sauce Light"/>
                <a:ea typeface="Open Sauce Light"/>
                <a:cs typeface="Open Sauce Light"/>
                <a:sym typeface="Open Sauce Light"/>
              </a:rPr>
              <a:t>Feedly</a:t>
            </a:r>
            <a:r>
              <a:rPr lang="fr-FR" sz="2400" dirty="0">
                <a:solidFill>
                  <a:srgbClr val="FFFFFF"/>
                </a:solidFill>
                <a:latin typeface="Open Sauce Light"/>
                <a:ea typeface="Open Sauce Light"/>
                <a:cs typeface="Open Sauce Light"/>
                <a:sym typeface="Open Sauce Light"/>
              </a:rPr>
              <a:t>  / </a:t>
            </a:r>
            <a:r>
              <a:rPr lang="fr-FR" sz="2400" dirty="0">
                <a:solidFill>
                  <a:srgbClr val="FFFFFF"/>
                </a:solidFill>
                <a:latin typeface="Open Sauce Light"/>
                <a:ea typeface="+mn-lt"/>
                <a:cs typeface="+mn-lt"/>
                <a:sym typeface="Open Sauce Light"/>
              </a:rPr>
              <a:t>1 </a:t>
            </a:r>
            <a:r>
              <a:rPr lang="fr-FR" sz="2400" dirty="0">
                <a:solidFill>
                  <a:srgbClr val="FFFFFF"/>
                </a:solidFill>
                <a:ea typeface="+mn-lt"/>
                <a:cs typeface="+mn-lt"/>
                <a:sym typeface="Open Sauce Light"/>
              </a:rPr>
              <a:t>mars 2026</a:t>
            </a:r>
            <a:endParaRPr lang="en-US" sz="2400" dirty="0">
              <a:solidFill>
                <a:srgbClr val="FFFFFF"/>
              </a:solidFill>
              <a:latin typeface="Open Sauce Light"/>
              <a:ea typeface="Open Sauce Light"/>
              <a:cs typeface="Open Sauce Light"/>
            </a:endParaRPr>
          </a:p>
        </p:txBody>
      </p:sp>
      <p:sp>
        <p:nvSpPr>
          <p:cNvPr id="2" name="Flèche : droite 1">
            <a:extLst>
              <a:ext uri="{FF2B5EF4-FFF2-40B4-BE49-F238E27FC236}">
                <a16:creationId xmlns:a16="http://schemas.microsoft.com/office/drawing/2014/main" id="{C641C7BA-7C01-4FFA-A020-F0CA64B93DBF}"/>
              </a:ext>
            </a:extLst>
          </p:cNvPr>
          <p:cNvSpPr/>
          <p:nvPr/>
        </p:nvSpPr>
        <p:spPr>
          <a:xfrm>
            <a:off x="3055091" y="7371679"/>
            <a:ext cx="12015069" cy="1575675"/>
          </a:xfrm>
          <a:prstGeom prst="rightArrow">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reeform 5">
            <a:extLst>
              <a:ext uri="{FF2B5EF4-FFF2-40B4-BE49-F238E27FC236}">
                <a16:creationId xmlns:a16="http://schemas.microsoft.com/office/drawing/2014/main" id="{7153BC09-8F11-C59D-6F3F-757BF97EE555}"/>
              </a:ext>
            </a:extLst>
          </p:cNvPr>
          <p:cNvSpPr/>
          <p:nvPr/>
        </p:nvSpPr>
        <p:spPr>
          <a:xfrm rot="3745053">
            <a:off x="-3073404" y="5283141"/>
            <a:ext cx="6402031" cy="6367110"/>
          </a:xfrm>
          <a:custGeom>
            <a:avLst/>
            <a:gdLst/>
            <a:ahLst/>
            <a:cxnLst/>
            <a:rect l="l" t="t" r="r" b="b"/>
            <a:pathLst>
              <a:path w="6402031" h="6367110">
                <a:moveTo>
                  <a:pt x="0" y="0"/>
                </a:moveTo>
                <a:lnTo>
                  <a:pt x="6402031" y="0"/>
                </a:lnTo>
                <a:lnTo>
                  <a:pt x="6402031" y="6367111"/>
                </a:lnTo>
                <a:lnTo>
                  <a:pt x="0" y="6367111"/>
                </a:lnTo>
                <a:lnTo>
                  <a:pt x="0" y="0"/>
                </a:lnTo>
                <a:close/>
              </a:path>
            </a:pathLst>
          </a:custGeom>
          <a:blipFill>
            <a:blip r:embed="rId2">
              <a:alphaModFix amt="26000"/>
              <a:extLst>
                <a:ext uri="{96DAC541-7B7A-43D3-8B79-37D633B846F1}">
                  <asvg:svgBlip xmlns:asvg="http://schemas.microsoft.com/office/drawing/2016/SVG/main" r:embed="rId3"/>
                </a:ext>
              </a:extLst>
            </a:blip>
            <a:stretch>
              <a:fillRect/>
            </a:stretch>
          </a:blipFill>
        </p:spPr>
        <p:txBody>
          <a:bodyPr/>
          <a:lstStyle/>
          <a:p>
            <a:endParaRPr lang="fr-FR"/>
          </a:p>
        </p:txBody>
      </p:sp>
      <p:cxnSp>
        <p:nvCxnSpPr>
          <p:cNvPr id="15" name="Connecteur droit 14">
            <a:extLst>
              <a:ext uri="{FF2B5EF4-FFF2-40B4-BE49-F238E27FC236}">
                <a16:creationId xmlns:a16="http://schemas.microsoft.com/office/drawing/2014/main" id="{3BCA390C-20B1-F467-6DD3-855DDB9B7F06}"/>
              </a:ext>
            </a:extLst>
          </p:cNvPr>
          <p:cNvCxnSpPr/>
          <p:nvPr/>
        </p:nvCxnSpPr>
        <p:spPr>
          <a:xfrm flipV="1">
            <a:off x="4660490" y="8466696"/>
            <a:ext cx="0" cy="48065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4">
            <a:extLst>
              <a:ext uri="{FF2B5EF4-FFF2-40B4-BE49-F238E27FC236}">
                <a16:creationId xmlns:a16="http://schemas.microsoft.com/office/drawing/2014/main" id="{911124E9-03BD-8612-3E39-2E7224CECB8C}"/>
              </a:ext>
            </a:extLst>
          </p:cNvPr>
          <p:cNvSpPr txBox="1"/>
          <p:nvPr/>
        </p:nvSpPr>
        <p:spPr>
          <a:xfrm>
            <a:off x="-435297" y="8957185"/>
            <a:ext cx="10186121" cy="864467"/>
          </a:xfrm>
          <a:prstGeom prst="rect">
            <a:avLst/>
          </a:prstGeom>
        </p:spPr>
        <p:txBody>
          <a:bodyPr wrap="square" lIns="0" tIns="0" rIns="0" bIns="0" rtlCol="0" anchor="t">
            <a:spAutoFit/>
          </a:bodyPr>
          <a:lstStyle/>
          <a:p>
            <a:pPr algn="ctr">
              <a:lnSpc>
                <a:spcPts val="3499"/>
              </a:lnSpc>
            </a:pPr>
            <a:r>
              <a:rPr lang="fr-FR" sz="2400" dirty="0">
                <a:solidFill>
                  <a:schemeClr val="bg1"/>
                </a:solidFill>
                <a:latin typeface="+mj-lt"/>
                <a:ea typeface="+mn-lt"/>
                <a:cs typeface="+mn-lt"/>
                <a:sym typeface="Open Sauce Light"/>
              </a:rPr>
              <a:t>11 décembre 2025</a:t>
            </a:r>
          </a:p>
          <a:p>
            <a:pPr algn="ctr">
              <a:lnSpc>
                <a:spcPts val="3499"/>
              </a:lnSpc>
            </a:pPr>
            <a:r>
              <a:rPr lang="fr-FR" sz="2400" dirty="0">
                <a:solidFill>
                  <a:schemeClr val="bg1"/>
                </a:solidFill>
                <a:latin typeface="+mj-lt"/>
                <a:ea typeface="+mn-lt"/>
                <a:cs typeface="+mn-lt"/>
                <a:sym typeface="Archivo Narrow"/>
              </a:rPr>
              <a:t>Vulnérabilité dans un plugin WordPress</a:t>
            </a:r>
            <a:endParaRPr lang="en-US" sz="2400" dirty="0">
              <a:solidFill>
                <a:schemeClr val="bg1"/>
              </a:solidFill>
              <a:latin typeface="+mj-lt"/>
              <a:ea typeface="Open Sauce Light"/>
              <a:cs typeface="Open Sauce Light"/>
            </a:endParaRPr>
          </a:p>
        </p:txBody>
      </p:sp>
      <p:cxnSp>
        <p:nvCxnSpPr>
          <p:cNvPr id="3" name="Connecteur droit 2">
            <a:extLst>
              <a:ext uri="{FF2B5EF4-FFF2-40B4-BE49-F238E27FC236}">
                <a16:creationId xmlns:a16="http://schemas.microsoft.com/office/drawing/2014/main" id="{7BF6AEE9-3E50-FF45-9641-230E67BE91A0}"/>
              </a:ext>
            </a:extLst>
          </p:cNvPr>
          <p:cNvCxnSpPr/>
          <p:nvPr/>
        </p:nvCxnSpPr>
        <p:spPr>
          <a:xfrm flipV="1">
            <a:off x="9444851" y="7371679"/>
            <a:ext cx="0" cy="48065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
            <a:extLst>
              <a:ext uri="{FF2B5EF4-FFF2-40B4-BE49-F238E27FC236}">
                <a16:creationId xmlns:a16="http://schemas.microsoft.com/office/drawing/2014/main" id="{580A404A-C1F1-E726-F772-45530C2F1677}"/>
              </a:ext>
            </a:extLst>
          </p:cNvPr>
          <p:cNvSpPr txBox="1"/>
          <p:nvPr/>
        </p:nvSpPr>
        <p:spPr>
          <a:xfrm>
            <a:off x="4351790" y="6497381"/>
            <a:ext cx="10186121" cy="864467"/>
          </a:xfrm>
          <a:prstGeom prst="rect">
            <a:avLst/>
          </a:prstGeom>
        </p:spPr>
        <p:txBody>
          <a:bodyPr wrap="square" lIns="0" tIns="0" rIns="0" bIns="0" rtlCol="0" anchor="t">
            <a:spAutoFit/>
          </a:bodyPr>
          <a:lstStyle/>
          <a:p>
            <a:pPr algn="ctr">
              <a:lnSpc>
                <a:spcPts val="3499"/>
              </a:lnSpc>
            </a:pPr>
            <a:r>
              <a:rPr lang="fr-FR" sz="2400" dirty="0">
                <a:solidFill>
                  <a:schemeClr val="bg1"/>
                </a:solidFill>
                <a:latin typeface="+mj-lt"/>
                <a:ea typeface="+mn-lt"/>
                <a:cs typeface="+mn-lt"/>
                <a:sym typeface="Open Sauce Light"/>
              </a:rPr>
              <a:t>1 mars 2026</a:t>
            </a:r>
          </a:p>
          <a:p>
            <a:pPr algn="ctr">
              <a:lnSpc>
                <a:spcPts val="3499"/>
              </a:lnSpc>
            </a:pPr>
            <a:r>
              <a:rPr lang="fr-FR" sz="2400" dirty="0">
                <a:solidFill>
                  <a:schemeClr val="bg1"/>
                </a:solidFill>
                <a:latin typeface="+mj-lt"/>
                <a:ea typeface="+mn-lt"/>
                <a:cs typeface="+mn-lt"/>
                <a:sym typeface="Archivo Narrow"/>
              </a:rPr>
              <a:t>Un agent IA a piraté le </a:t>
            </a:r>
            <a:r>
              <a:rPr lang="fr-FR" sz="2400" dirty="0" err="1">
                <a:solidFill>
                  <a:schemeClr val="bg1"/>
                </a:solidFill>
                <a:latin typeface="+mj-lt"/>
                <a:ea typeface="+mn-lt"/>
                <a:cs typeface="+mn-lt"/>
                <a:sym typeface="Archivo Narrow"/>
              </a:rPr>
              <a:t>chatbot</a:t>
            </a:r>
            <a:r>
              <a:rPr lang="fr-FR" sz="2400" dirty="0">
                <a:solidFill>
                  <a:schemeClr val="bg1"/>
                </a:solidFill>
                <a:latin typeface="+mj-lt"/>
                <a:ea typeface="+mn-lt"/>
                <a:cs typeface="+mn-lt"/>
                <a:sym typeface="Archivo Narrow"/>
              </a:rPr>
              <a:t> de McKinsey</a:t>
            </a:r>
            <a:endParaRPr lang="en-US" sz="2400" dirty="0">
              <a:solidFill>
                <a:schemeClr val="bg1"/>
              </a:solidFill>
              <a:latin typeface="+mj-lt"/>
              <a:ea typeface="Open Sauce Light"/>
              <a:cs typeface="Open Sauce Light"/>
            </a:endParaRPr>
          </a:p>
        </p:txBody>
      </p:sp>
      <p:sp>
        <p:nvSpPr>
          <p:cNvPr id="6" name="TextBox 4">
            <a:extLst>
              <a:ext uri="{FF2B5EF4-FFF2-40B4-BE49-F238E27FC236}">
                <a16:creationId xmlns:a16="http://schemas.microsoft.com/office/drawing/2014/main" id="{01964FD7-184A-6A28-BE66-F95CF4754810}"/>
              </a:ext>
            </a:extLst>
          </p:cNvPr>
          <p:cNvSpPr txBox="1"/>
          <p:nvPr/>
        </p:nvSpPr>
        <p:spPr>
          <a:xfrm>
            <a:off x="1499016" y="3061714"/>
            <a:ext cx="12738044" cy="3559757"/>
          </a:xfrm>
          <a:prstGeom prst="rect">
            <a:avLst/>
          </a:prstGeom>
        </p:spPr>
        <p:txBody>
          <a:bodyPr wrap="square" lIns="0" tIns="0" rIns="0" bIns="0" rtlCol="0" anchor="t">
            <a:spAutoFit/>
          </a:bodyPr>
          <a:lstStyle/>
          <a:p>
            <a:pPr>
              <a:lnSpc>
                <a:spcPts val="3499"/>
              </a:lnSpc>
            </a:pPr>
            <a:r>
              <a:rPr lang="fr-FR" sz="2400" dirty="0">
                <a:solidFill>
                  <a:schemeClr val="bg1"/>
                </a:solidFill>
                <a:latin typeface="+mj-lt"/>
                <a:ea typeface="+mn-lt"/>
                <a:cs typeface="+mn-lt"/>
                <a:sym typeface="Open Sauce Light"/>
              </a:rPr>
              <a:t>L’entreprise </a:t>
            </a:r>
            <a:r>
              <a:rPr lang="fr-FR" sz="2400" dirty="0" err="1">
                <a:solidFill>
                  <a:schemeClr val="bg1"/>
                </a:solidFill>
                <a:latin typeface="+mj-lt"/>
                <a:ea typeface="+mn-lt"/>
                <a:cs typeface="+mn-lt"/>
                <a:sym typeface="Open Sauce Light"/>
              </a:rPr>
              <a:t>CodeWall</a:t>
            </a:r>
            <a:r>
              <a:rPr lang="fr-FR" sz="2400" dirty="0">
                <a:solidFill>
                  <a:schemeClr val="bg1"/>
                </a:solidFill>
                <a:latin typeface="+mj-lt"/>
                <a:ea typeface="+mn-lt"/>
                <a:cs typeface="+mn-lt"/>
                <a:sym typeface="Open Sauce Light"/>
              </a:rPr>
              <a:t> qui a mené l'attaque, dans le cadre d'un test de pénétration, La faille existait depuis 2023 mais les scanners OWASP ZAP l'ont ratée parce qu'ils testaient les valeurs des paramètres, pas les noms de champs.</a:t>
            </a:r>
          </a:p>
          <a:p>
            <a:pPr>
              <a:lnSpc>
                <a:spcPts val="3499"/>
              </a:lnSpc>
            </a:pPr>
            <a:endParaRPr lang="fr-FR" sz="2400" dirty="0">
              <a:solidFill>
                <a:schemeClr val="bg1"/>
              </a:solidFill>
              <a:latin typeface="+mj-lt"/>
              <a:ea typeface="+mn-lt"/>
              <a:cs typeface="+mn-lt"/>
              <a:sym typeface="Open Sauce Light"/>
            </a:endParaRPr>
          </a:p>
          <a:p>
            <a:pPr>
              <a:lnSpc>
                <a:spcPts val="3499"/>
              </a:lnSpc>
            </a:pPr>
            <a:r>
              <a:rPr lang="fr-FR" sz="2400" dirty="0">
                <a:solidFill>
                  <a:schemeClr val="bg1"/>
                </a:solidFill>
                <a:latin typeface="+mj-lt"/>
                <a:ea typeface="+mn-lt"/>
                <a:cs typeface="+mn-lt"/>
                <a:sym typeface="Open Sauce Light"/>
              </a:rPr>
              <a:t>L’agent IA a vidé la plateforme en 2h récupèrent :</a:t>
            </a:r>
          </a:p>
          <a:p>
            <a:pPr>
              <a:lnSpc>
                <a:spcPts val="3499"/>
              </a:lnSpc>
            </a:pPr>
            <a:r>
              <a:rPr lang="fr-FR" sz="2400" dirty="0">
                <a:solidFill>
                  <a:schemeClr val="bg1"/>
                </a:solidFill>
                <a:latin typeface="+mj-lt"/>
                <a:ea typeface="+mn-lt"/>
                <a:cs typeface="+mn-lt"/>
                <a:sym typeface="Open Sauce Light"/>
              </a:rPr>
              <a:t> - 6,5 millions de messages en clair</a:t>
            </a:r>
          </a:p>
          <a:p>
            <a:pPr>
              <a:lnSpc>
                <a:spcPts val="3499"/>
              </a:lnSpc>
            </a:pPr>
            <a:r>
              <a:rPr lang="fr-FR" sz="2400" dirty="0">
                <a:solidFill>
                  <a:schemeClr val="bg1"/>
                </a:solidFill>
                <a:latin typeface="+mj-lt"/>
                <a:ea typeface="+mn-lt"/>
                <a:cs typeface="+mn-lt"/>
                <a:sym typeface="Open Sauce Light"/>
              </a:rPr>
              <a:t> - 728 000 fichiers clients</a:t>
            </a:r>
          </a:p>
          <a:p>
            <a:pPr>
              <a:lnSpc>
                <a:spcPts val="3499"/>
              </a:lnSpc>
            </a:pPr>
            <a:r>
              <a:rPr lang="fr-FR" sz="2400" dirty="0">
                <a:solidFill>
                  <a:schemeClr val="bg1"/>
                </a:solidFill>
                <a:latin typeface="+mj-lt"/>
                <a:ea typeface="+mn-lt"/>
                <a:cs typeface="+mn-lt"/>
                <a:sym typeface="Open Sauce Light"/>
              </a:rPr>
              <a:t> - Un accès en écriture à la base de données</a:t>
            </a:r>
          </a:p>
        </p:txBody>
      </p:sp>
    </p:spTree>
    <p:extLst>
      <p:ext uri="{BB962C8B-B14F-4D97-AF65-F5344CB8AC3E}">
        <p14:creationId xmlns:p14="http://schemas.microsoft.com/office/powerpoint/2010/main" val="38517824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289</TotalTime>
  <Words>176</Words>
  <Application>Microsoft Office PowerPoint</Application>
  <PresentationFormat>Personnalisé</PresentationFormat>
  <Paragraphs>25</Paragraphs>
  <Slides>3</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vt:i4>
      </vt:variant>
    </vt:vector>
  </HeadingPairs>
  <TitlesOfParts>
    <vt:vector size="9" baseType="lpstr">
      <vt:lpstr>Open Sauce Light</vt:lpstr>
      <vt:lpstr>Open Sauce</vt:lpstr>
      <vt:lpstr>Arial</vt:lpstr>
      <vt:lpstr>Calibri</vt:lpstr>
      <vt:lpstr>Archivo Narrow</vt:lpstr>
      <vt:lpstr>Office Theme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Vert Orange Technologie Motifs 5G Technologie Technologie Présentation</dc:title>
  <dc:creator>Christophe MOTHES</dc:creator>
  <cp:lastModifiedBy>MOTHES ENZO</cp:lastModifiedBy>
  <cp:revision>63</cp:revision>
  <dcterms:created xsi:type="dcterms:W3CDTF">2006-08-16T00:00:00Z</dcterms:created>
  <dcterms:modified xsi:type="dcterms:W3CDTF">2026-03-13T03:31:42Z</dcterms:modified>
  <dc:identifier>DAG5EFowgrE</dc:identifier>
</cp:coreProperties>
</file>